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60" r:id="rId1"/>
  </p:sldMasterIdLst>
  <p:sldIdLst>
    <p:sldId id="259" r:id="rId2"/>
  </p:sldIdLst>
  <p:sldSz cx="43891200" cy="32918400"/>
  <p:notesSz cx="6858000" cy="9144000"/>
  <p:embeddedFontLst>
    <p:embeddedFont>
      <p:font typeface="Arial Black" panose="020B0A04020102020204" pitchFamily="34" charset="0"/>
      <p:bold r:id="rId3"/>
    </p:embeddedFon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Futura LT" panose="02000503000000000000" pitchFamily="2" charset="0"/>
      <p:regular r:id="rId10"/>
      <p:bold r:id="rId1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4A70"/>
    <a:srgbClr val="A33B3B"/>
    <a:srgbClr val="6E4D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DEE103-02F5-4318-87D4-D688A01AB98D}" v="446" dt="2022-01-12T20:45:50.9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77" autoAdjust="0"/>
    <p:restoredTop sz="94660"/>
  </p:normalViewPr>
  <p:slideViewPr>
    <p:cSldViewPr snapToGrid="0">
      <p:cViewPr varScale="1">
        <p:scale>
          <a:sx n="23" d="100"/>
          <a:sy n="23" d="100"/>
        </p:scale>
        <p:origin x="147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viewProps" Target="viewProps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font" Target="fonts/font9.fntdata"/><Relationship Id="rId5" Type="http://schemas.openxmlformats.org/officeDocument/2006/relationships/font" Target="fonts/font3.fntdata"/><Relationship Id="rId15" Type="http://schemas.openxmlformats.org/officeDocument/2006/relationships/tableStyles" Target="tableStyles.xml"/><Relationship Id="rId10" Type="http://schemas.openxmlformats.org/officeDocument/2006/relationships/font" Target="fonts/font8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7739-CC09-421E-AC2B-354F31697000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B7BB0-CC98-4861-98A9-2AC67B94C0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600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7739-CC09-421E-AC2B-354F31697000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B7BB0-CC98-4861-98A9-2AC67B94C0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919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7739-CC09-421E-AC2B-354F31697000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B7BB0-CC98-4861-98A9-2AC67B94C0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614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7739-CC09-421E-AC2B-354F31697000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B7BB0-CC98-4861-98A9-2AC67B94C0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597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7739-CC09-421E-AC2B-354F31697000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B7BB0-CC98-4861-98A9-2AC67B94C0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476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7739-CC09-421E-AC2B-354F31697000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B7BB0-CC98-4861-98A9-2AC67B94C0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3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7739-CC09-421E-AC2B-354F31697000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B7BB0-CC98-4861-98A9-2AC67B94C0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456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7739-CC09-421E-AC2B-354F31697000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B7BB0-CC98-4861-98A9-2AC67B94C0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835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7739-CC09-421E-AC2B-354F31697000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B7BB0-CC98-4861-98A9-2AC67B94C0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776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7739-CC09-421E-AC2B-354F31697000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B7BB0-CC98-4861-98A9-2AC67B94C0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547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7739-CC09-421E-AC2B-354F31697000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B7BB0-CC98-4861-98A9-2AC67B94C0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67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47739-CC09-421E-AC2B-354F31697000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7B7BB0-CC98-4861-98A9-2AC67B94C0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66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Box 102">
            <a:extLst>
              <a:ext uri="{FF2B5EF4-FFF2-40B4-BE49-F238E27FC236}">
                <a16:creationId xmlns:a16="http://schemas.microsoft.com/office/drawing/2014/main" id="{6BC9C324-3474-EBF1-0AD9-C6A32B7AC96A}"/>
              </a:ext>
            </a:extLst>
          </p:cNvPr>
          <p:cNvSpPr txBox="1"/>
          <p:nvPr/>
        </p:nvSpPr>
        <p:spPr>
          <a:xfrm>
            <a:off x="34245460" y="6626496"/>
            <a:ext cx="9100818" cy="14468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“Rearranging the deck chairs on the Titanic is used metaphorically “to occupy oneself with some trivial activity while ignoring something much more important.”</a:t>
            </a:r>
          </a:p>
          <a:p>
            <a:pPr marL="342900" indent="-342900">
              <a:lnSpc>
                <a:spcPct val="11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Mitigation activities during crisis can have two purposes: buying time and calming people down. </a:t>
            </a:r>
          </a:p>
          <a:p>
            <a:pPr marL="342900" indent="-342900">
              <a:lnSpc>
                <a:spcPct val="11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Under what circumstances could “rearranging the deck chairs” or any possibly preventative, even seemingly trivial, activity during a crisis be helpful?</a:t>
            </a:r>
          </a:p>
          <a:p>
            <a:pPr marL="342900" indent="-342900">
              <a:lnSpc>
                <a:spcPct val="11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During an actively unfolding crisis, the ability to identify activities as ‘trivial’ versus essential can be unclear. What mechanisms separate different outcomes during crisis management?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93" y="464495"/>
            <a:ext cx="42821352" cy="4747585"/>
          </a:xfrm>
          <a:prstGeom prst="roundRect">
            <a:avLst>
              <a:gd name="adj" fmla="val 8090"/>
            </a:avLst>
          </a:prstGeom>
          <a:solidFill>
            <a:srgbClr val="2A4A70"/>
          </a:solidFill>
        </p:spPr>
        <p:txBody>
          <a:bodyPr>
            <a:normAutofit/>
          </a:bodyPr>
          <a:lstStyle/>
          <a:p>
            <a:pPr algn="ctr"/>
            <a:br>
              <a:rPr lang="en-US" sz="8500" i="1" dirty="0">
                <a:solidFill>
                  <a:schemeClr val="bg1"/>
                </a:solidFill>
              </a:rPr>
            </a:br>
            <a:endParaRPr lang="en-US" sz="8500" i="1" dirty="0">
              <a:solidFill>
                <a:schemeClr val="bg1"/>
              </a:solidFill>
            </a:endParaRPr>
          </a:p>
        </p:txBody>
      </p:sp>
      <p:grpSp>
        <p:nvGrpSpPr>
          <p:cNvPr id="136" name="Group 135"/>
          <p:cNvGrpSpPr/>
          <p:nvPr/>
        </p:nvGrpSpPr>
        <p:grpSpPr>
          <a:xfrm>
            <a:off x="3303520" y="890624"/>
            <a:ext cx="38800184" cy="4321456"/>
            <a:chOff x="5097117" y="591235"/>
            <a:chExt cx="38800184" cy="4321456"/>
          </a:xfrm>
        </p:grpSpPr>
        <p:sp>
          <p:nvSpPr>
            <p:cNvPr id="4" name="Rectangle 3"/>
            <p:cNvSpPr/>
            <p:nvPr/>
          </p:nvSpPr>
          <p:spPr>
            <a:xfrm>
              <a:off x="9549848" y="3096809"/>
              <a:ext cx="21945600" cy="181588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James E. Paine</a:t>
              </a:r>
              <a:br>
                <a:rPr lang="en-US" sz="5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5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MIT Sloan School of Management – System Dynamics Group</a:t>
              </a:r>
              <a:r>
                <a:rPr lang="en-US" sz="5400" i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5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097117" y="591235"/>
              <a:ext cx="31646193" cy="24622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800" b="1" dirty="0">
                  <a:solidFill>
                    <a:schemeClr val="bg1"/>
                  </a:solidFill>
                  <a:latin typeface="Futura LT" panose="02000503000000000000" pitchFamily="2" charset="0"/>
                </a:rPr>
                <a:t>Rearranging the Deck Chairs on the Titanic</a:t>
              </a:r>
            </a:p>
            <a:p>
              <a:pPr algn="ctr"/>
              <a:r>
                <a:rPr lang="en-US" sz="6600" b="1" i="0" dirty="0">
                  <a:solidFill>
                    <a:schemeClr val="bg1"/>
                  </a:solidFill>
                  <a:effectLst/>
                  <a:latin typeface="Arial"/>
                </a:rPr>
                <a:t> </a:t>
              </a:r>
              <a:r>
                <a:rPr lang="en-US" sz="6600" b="1" i="0" dirty="0">
                  <a:solidFill>
                    <a:schemeClr val="bg1"/>
                  </a:solidFill>
                  <a:effectLst/>
                  <a:latin typeface="Futura LT" panose="02000503000000000000" pitchFamily="2" charset="0"/>
                </a:rPr>
                <a:t>A Simulation Model Of Behavioral Resource Utilization Under Crisis</a:t>
              </a:r>
              <a:endParaRPr lang="en-US" sz="6600" dirty="0">
                <a:solidFill>
                  <a:schemeClr val="bg1"/>
                </a:solidFill>
                <a:latin typeface="Futura LT" panose="02000503000000000000" pitchFamily="2" charset="0"/>
              </a:endParaRPr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39036" y="1257299"/>
              <a:ext cx="5258265" cy="3034287"/>
            </a:xfrm>
            <a:prstGeom prst="rect">
              <a:avLst/>
            </a:prstGeom>
          </p:spPr>
        </p:pic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C13B33E6-BF54-4486-9619-5B77629DD7F5}"/>
              </a:ext>
            </a:extLst>
          </p:cNvPr>
          <p:cNvGrpSpPr/>
          <p:nvPr/>
        </p:nvGrpSpPr>
        <p:grpSpPr>
          <a:xfrm>
            <a:off x="34271309" y="5463912"/>
            <a:ext cx="5847990" cy="723275"/>
            <a:chOff x="619432" y="7959330"/>
            <a:chExt cx="5847990" cy="723275"/>
          </a:xfrm>
        </p:grpSpPr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6F5FC409-B254-47D9-AE78-5FFA9CC9D127}"/>
                </a:ext>
              </a:extLst>
            </p:cNvPr>
            <p:cNvSpPr txBox="1"/>
            <p:nvPr/>
          </p:nvSpPr>
          <p:spPr>
            <a:xfrm>
              <a:off x="1219199" y="7959330"/>
              <a:ext cx="5248223" cy="72327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R="0" indent="0" defTabSz="4703763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4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defTabSz="4702588">
                <a:defRPr/>
              </a:pPr>
              <a:r>
                <a:rPr lang="en-US" cap="all" dirty="0">
                  <a:solidFill>
                    <a:srgbClr val="679955"/>
                  </a:solidFill>
                  <a:latin typeface="Futura LT" panose="02000503000000000000" pitchFamily="2" charset="0"/>
                </a:rPr>
                <a:t>BACKGROUND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0FE553F3-3E0B-43C4-A06B-33BE0FE7FBC0}"/>
                </a:ext>
              </a:extLst>
            </p:cNvPr>
            <p:cNvSpPr/>
            <p:nvPr/>
          </p:nvSpPr>
          <p:spPr bwMode="auto">
            <a:xfrm>
              <a:off x="619432" y="8036274"/>
              <a:ext cx="457200" cy="646331"/>
            </a:xfrm>
            <a:prstGeom prst="rect">
              <a:avLst/>
            </a:prstGeom>
            <a:solidFill>
              <a:srgbClr val="67995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703763" fontAlgn="base">
                <a:spcBef>
                  <a:spcPct val="0"/>
                </a:spcBef>
                <a:spcAft>
                  <a:spcPct val="0"/>
                </a:spcAft>
              </a:pPr>
              <a:endParaRPr lang="en-US" sz="46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B7AA9CF9-809C-4CF1-97BD-8B2C843560A5}"/>
              </a:ext>
            </a:extLst>
          </p:cNvPr>
          <p:cNvGrpSpPr/>
          <p:nvPr/>
        </p:nvGrpSpPr>
        <p:grpSpPr>
          <a:xfrm>
            <a:off x="10593831" y="5605575"/>
            <a:ext cx="14268032" cy="800219"/>
            <a:chOff x="619432" y="19110368"/>
            <a:chExt cx="14268032" cy="800219"/>
          </a:xfrm>
        </p:grpSpPr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7B5CF12A-AE83-433C-A9A2-2546DCA8D5E6}"/>
                </a:ext>
              </a:extLst>
            </p:cNvPr>
            <p:cNvSpPr txBox="1"/>
            <p:nvPr/>
          </p:nvSpPr>
          <p:spPr>
            <a:xfrm>
              <a:off x="1076632" y="19110368"/>
              <a:ext cx="13810832" cy="800219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274320" rIns="274320" rtlCol="0">
              <a:spAutoFit/>
            </a:bodyPr>
            <a:lstStyle/>
            <a:p>
              <a:pPr defTabSz="4702588">
                <a:defRPr/>
              </a:pPr>
              <a:r>
                <a:rPr lang="en-US" sz="4600" b="1" cap="all" dirty="0">
                  <a:solidFill>
                    <a:srgbClr val="A33B3B"/>
                  </a:solidFill>
                  <a:latin typeface="Futura LT" panose="02000503000000000000" pitchFamily="2" charset="0"/>
                  <a:cs typeface="Calibri" panose="020F0502020204030204" pitchFamily="34" charset="0"/>
                </a:rPr>
                <a:t>Model Structure and Key Mechanisms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5C1B2D61-1163-4455-A2B4-A78DC43632C3}"/>
                </a:ext>
              </a:extLst>
            </p:cNvPr>
            <p:cNvSpPr/>
            <p:nvPr/>
          </p:nvSpPr>
          <p:spPr bwMode="auto">
            <a:xfrm>
              <a:off x="619432" y="19187312"/>
              <a:ext cx="457200" cy="646331"/>
            </a:xfrm>
            <a:prstGeom prst="rect">
              <a:avLst/>
            </a:prstGeom>
            <a:solidFill>
              <a:srgbClr val="A33B3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7037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4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utura LT" panose="020005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FF66A900-6E14-4B3D-A9BC-35DF5A78185C}"/>
              </a:ext>
            </a:extLst>
          </p:cNvPr>
          <p:cNvGrpSpPr/>
          <p:nvPr/>
        </p:nvGrpSpPr>
        <p:grpSpPr>
          <a:xfrm>
            <a:off x="864035" y="5603114"/>
            <a:ext cx="4417580" cy="830997"/>
            <a:chOff x="11309555" y="7959331"/>
            <a:chExt cx="4417580" cy="830997"/>
          </a:xfrm>
        </p:grpSpPr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E6014469-FBFB-4F0E-A101-783955AB9699}"/>
                </a:ext>
              </a:extLst>
            </p:cNvPr>
            <p:cNvSpPr txBox="1"/>
            <p:nvPr/>
          </p:nvSpPr>
          <p:spPr>
            <a:xfrm>
              <a:off x="11766755" y="7959331"/>
              <a:ext cx="3960380" cy="830997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274320" rIns="274320" rtlCol="0">
              <a:spAutoFit/>
            </a:bodyPr>
            <a:lstStyle/>
            <a:p>
              <a:pPr defTabSz="4702588">
                <a:defRPr/>
              </a:pPr>
              <a:r>
                <a:rPr lang="en-US" sz="4600" b="1" cap="all" dirty="0">
                  <a:solidFill>
                    <a:srgbClr val="679955"/>
                  </a:solidFill>
                  <a:latin typeface="Futura LT" panose="02000503000000000000" pitchFamily="2" charset="0"/>
                  <a:cs typeface="Calibri" panose="020F0502020204030204" pitchFamily="34" charset="0"/>
                </a:rPr>
                <a:t>Summary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4E602B8B-A5FE-4DA1-99A5-D8BF6C884B27}"/>
                </a:ext>
              </a:extLst>
            </p:cNvPr>
            <p:cNvSpPr/>
            <p:nvPr/>
          </p:nvSpPr>
          <p:spPr bwMode="auto">
            <a:xfrm>
              <a:off x="11309555" y="8051664"/>
              <a:ext cx="457200" cy="646331"/>
            </a:xfrm>
            <a:prstGeom prst="rect">
              <a:avLst/>
            </a:prstGeom>
            <a:solidFill>
              <a:srgbClr val="67995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7037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4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C0022B69-70F7-66BE-8A57-E0A5991602F7}"/>
              </a:ext>
            </a:extLst>
          </p:cNvPr>
          <p:cNvSpPr txBox="1"/>
          <p:nvPr/>
        </p:nvSpPr>
        <p:spPr>
          <a:xfrm>
            <a:off x="49684647" y="4870604"/>
            <a:ext cx="74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 Black" panose="020B0A04020102020204" pitchFamily="34" charset="0"/>
              </a:rPr>
              <a:t>X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BEB8FF0-9D64-B903-E089-55BC9C857EA5}"/>
              </a:ext>
            </a:extLst>
          </p:cNvPr>
          <p:cNvSpPr txBox="1"/>
          <p:nvPr/>
        </p:nvSpPr>
        <p:spPr>
          <a:xfrm>
            <a:off x="51861262" y="4870604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 Black" panose="020B0A04020102020204" pitchFamily="34" charset="0"/>
              </a:rPr>
              <a:t>=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5D8FFE6-8299-5F45-35F6-36BAA0C9412D}"/>
              </a:ext>
            </a:extLst>
          </p:cNvPr>
          <p:cNvSpPr txBox="1"/>
          <p:nvPr/>
        </p:nvSpPr>
        <p:spPr>
          <a:xfrm>
            <a:off x="659223" y="6777930"/>
            <a:ext cx="9480443" cy="14161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This work presents a </a:t>
            </a:r>
            <a:r>
              <a:rPr lang="en-US" sz="4200" b="1" i="1" dirty="0">
                <a:latin typeface="Arial" panose="020B0604020202020204" pitchFamily="34" charset="0"/>
                <a:cs typeface="Arial" panose="020B0604020202020204" pitchFamily="34" charset="0"/>
              </a:rPr>
              <a:t>compartmental differential equation model 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that explores the interplay of </a:t>
            </a:r>
            <a:r>
              <a:rPr lang="en-US" sz="4200" b="1" i="1" dirty="0">
                <a:latin typeface="Arial" panose="020B0604020202020204" pitchFamily="34" charset="0"/>
                <a:cs typeface="Arial" panose="020B0604020202020204" pitchFamily="34" charset="0"/>
              </a:rPr>
              <a:t>stress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response and action </a:t>
            </a:r>
            <a:r>
              <a:rPr lang="en-US" sz="4200" b="1" i="1" dirty="0">
                <a:latin typeface="Arial" panose="020B0604020202020204" pitchFamily="34" charset="0"/>
                <a:cs typeface="Arial" panose="020B0604020202020204" pitchFamily="34" charset="0"/>
              </a:rPr>
              <a:t>efficacy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in group survivability during a crisis</a:t>
            </a:r>
          </a:p>
          <a:p>
            <a:pPr marL="342900" indent="-342900">
              <a:lnSpc>
                <a:spcPct val="11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Highlights that calming but even marginally effective mitigation activities can stabilize or improve crisis outcomes, while a calming but totally non-effective mitigation activity can severely worsen outcomes</a:t>
            </a:r>
          </a:p>
          <a:p>
            <a:pPr marL="342900" indent="-342900">
              <a:lnSpc>
                <a:spcPct val="11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Provides framework for future examination of balancing the expenditure of human resources as a function of both effect of actions on offsetting system decay and how those actions affect the stress response of those in the evolving crisis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D67A510-B6B0-DFC4-06FF-48E355FDE660}"/>
              </a:ext>
            </a:extLst>
          </p:cNvPr>
          <p:cNvGrpSpPr/>
          <p:nvPr/>
        </p:nvGrpSpPr>
        <p:grpSpPr>
          <a:xfrm>
            <a:off x="10593831" y="6934154"/>
            <a:ext cx="22471902" cy="15054348"/>
            <a:chOff x="12444152" y="6911968"/>
            <a:chExt cx="22471902" cy="1505434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19959FB-99E3-47B2-EBB6-244B1B859207}"/>
                </a:ext>
              </a:extLst>
            </p:cNvPr>
            <p:cNvGrpSpPr/>
            <p:nvPr/>
          </p:nvGrpSpPr>
          <p:grpSpPr>
            <a:xfrm>
              <a:off x="12622138" y="6911968"/>
              <a:ext cx="22293916" cy="15054348"/>
              <a:chOff x="864034" y="17075166"/>
              <a:chExt cx="22293916" cy="15054348"/>
            </a:xfrm>
          </p:grpSpPr>
          <p:sp>
            <p:nvSpPr>
              <p:cNvPr id="127" name="Rectangle: Top Corners One Rounded and One Snipped 126">
                <a:extLst>
                  <a:ext uri="{FF2B5EF4-FFF2-40B4-BE49-F238E27FC236}">
                    <a16:creationId xmlns:a16="http://schemas.microsoft.com/office/drawing/2014/main" id="{9728BF5D-8E8D-44F0-E0DD-F34433D49079}"/>
                  </a:ext>
                </a:extLst>
              </p:cNvPr>
              <p:cNvSpPr/>
              <p:nvPr/>
            </p:nvSpPr>
            <p:spPr>
              <a:xfrm rot="5400000">
                <a:off x="-132198" y="18071398"/>
                <a:ext cx="8342250" cy="6349785"/>
              </a:xfrm>
              <a:prstGeom prst="snipRoundRect">
                <a:avLst>
                  <a:gd name="adj1" fmla="val 18110"/>
                  <a:gd name="adj2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0" name="Rectangle: Top Corners One Rounded and One Snipped 119">
                <a:extLst>
                  <a:ext uri="{FF2B5EF4-FFF2-40B4-BE49-F238E27FC236}">
                    <a16:creationId xmlns:a16="http://schemas.microsoft.com/office/drawing/2014/main" id="{627328D5-1449-64ED-D07D-57F5913BADDE}"/>
                  </a:ext>
                </a:extLst>
              </p:cNvPr>
              <p:cNvSpPr/>
              <p:nvPr/>
            </p:nvSpPr>
            <p:spPr>
              <a:xfrm rot="5400000" flipH="1">
                <a:off x="4411105" y="25358057"/>
                <a:ext cx="8342249" cy="5014813"/>
              </a:xfrm>
              <a:prstGeom prst="snipRoundRect">
                <a:avLst>
                  <a:gd name="adj1" fmla="val 2229"/>
                  <a:gd name="adj2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7" name="Rectangle: Top Corners Rounded 116">
                <a:extLst>
                  <a:ext uri="{FF2B5EF4-FFF2-40B4-BE49-F238E27FC236}">
                    <a16:creationId xmlns:a16="http://schemas.microsoft.com/office/drawing/2014/main" id="{0DFAEAC4-5A11-75A4-C24D-145AE68DBBC8}"/>
                  </a:ext>
                </a:extLst>
              </p:cNvPr>
              <p:cNvSpPr/>
              <p:nvPr/>
            </p:nvSpPr>
            <p:spPr>
              <a:xfrm>
                <a:off x="15124537" y="23336581"/>
                <a:ext cx="4644572" cy="8792933"/>
              </a:xfrm>
              <a:prstGeom prst="round2Same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2" name="Rectangle: Top Corners One Rounded and One Snipped 111">
                <a:extLst>
                  <a:ext uri="{FF2B5EF4-FFF2-40B4-BE49-F238E27FC236}">
                    <a16:creationId xmlns:a16="http://schemas.microsoft.com/office/drawing/2014/main" id="{8B75FF22-5ED4-ABAA-A792-990FC3E65D7B}"/>
                  </a:ext>
                </a:extLst>
              </p:cNvPr>
              <p:cNvSpPr/>
              <p:nvPr/>
            </p:nvSpPr>
            <p:spPr>
              <a:xfrm flipH="1">
                <a:off x="13128505" y="18119105"/>
                <a:ext cx="10029445" cy="4649332"/>
              </a:xfrm>
              <a:prstGeom prst="snipRoundRect">
                <a:avLst>
                  <a:gd name="adj1" fmla="val 19784"/>
                  <a:gd name="adj2" fmla="val 27038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842B4960-C982-CE83-48A0-52938F1F71A4}"/>
                  </a:ext>
                </a:extLst>
              </p:cNvPr>
              <p:cNvSpPr txBox="1"/>
              <p:nvPr/>
            </p:nvSpPr>
            <p:spPr>
              <a:xfrm>
                <a:off x="14545803" y="18100118"/>
                <a:ext cx="67521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i="1" dirty="0"/>
                  <a:t>Capturing Effect of Stress on Performance</a:t>
                </a:r>
                <a:endParaRPr lang="en-US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7" name="Picture 16" descr="Diagram&#10;&#10;Description automatically generated">
                <a:extLst>
                  <a:ext uri="{FF2B5EF4-FFF2-40B4-BE49-F238E27FC236}">
                    <a16:creationId xmlns:a16="http://schemas.microsoft.com/office/drawing/2014/main" id="{8C9EB986-A6A3-A295-FA9A-CC2BD95597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3963" y="18481043"/>
                <a:ext cx="20903042" cy="11475720"/>
              </a:xfrm>
              <a:prstGeom prst="rect">
                <a:avLst/>
              </a:prstGeom>
            </p:spPr>
          </p:pic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8DBF87E0-CDAC-F965-1532-3894EF12F012}"/>
                  </a:ext>
                </a:extLst>
              </p:cNvPr>
              <p:cNvSpPr txBox="1"/>
              <p:nvPr/>
            </p:nvSpPr>
            <p:spPr>
              <a:xfrm>
                <a:off x="15124537" y="29450726"/>
                <a:ext cx="4644572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28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Evacuation is not Necessarily Successful</a:t>
                </a:r>
                <a:endParaRPr lang="en-US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EF1CC10-472E-950D-F270-39801BADC5A1}"/>
                  </a:ext>
                </a:extLst>
              </p:cNvPr>
              <p:cNvSpPr txBox="1"/>
              <p:nvPr/>
            </p:nvSpPr>
            <p:spPr>
              <a:xfrm>
                <a:off x="6031561" y="28973672"/>
                <a:ext cx="4644572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Crisis Mitigation can be stressful </a:t>
                </a: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or </a:t>
                </a:r>
                <a:r>
                  <a:rPr lang="en-US" sz="28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calming</a:t>
                </a:r>
                <a:endParaRPr lang="en-US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59A73BD-FC37-895D-5AEA-1F4189F289EE}"/>
                  </a:ext>
                </a:extLst>
              </p:cNvPr>
              <p:cNvSpPr txBox="1"/>
              <p:nvPr/>
            </p:nvSpPr>
            <p:spPr>
              <a:xfrm>
                <a:off x="6146706" y="30268886"/>
                <a:ext cx="4942929" cy="1631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Polarity of Loop through Mitigation Efforts can be Reinforcing OR Balancing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Reinforcing if sign on Effect is &gt;0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Balancing if sign on Effect is &lt;0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42EAE7D-93CF-C382-A247-067C8DB31197}"/>
                  </a:ext>
                </a:extLst>
              </p:cNvPr>
              <p:cNvSpPr txBox="1"/>
              <p:nvPr/>
            </p:nvSpPr>
            <p:spPr>
              <a:xfrm>
                <a:off x="15192368" y="30376437"/>
                <a:ext cx="4644572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Evacuation Efficacy affected by stress response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Death in the system occurs below critical capability threshold</a:t>
                </a:r>
              </a:p>
            </p:txBody>
          </p:sp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04CBF352-5E34-87AC-3284-0943E91541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58566" y="18705736"/>
                <a:ext cx="1828800" cy="1568535"/>
              </a:xfrm>
              <a:prstGeom prst="rect">
                <a:avLst/>
              </a:prstGeom>
            </p:spPr>
          </p:pic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791662C7-2F0D-E6E7-5090-BF3D0120D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345382" y="18734071"/>
                <a:ext cx="1828800" cy="1568535"/>
              </a:xfrm>
              <a:prstGeom prst="rect">
                <a:avLst/>
              </a:prstGeom>
            </p:spPr>
          </p:pic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AD9A8CA-510B-6E86-78D9-A3AFB4F42859}"/>
                  </a:ext>
                </a:extLst>
              </p:cNvPr>
              <p:cNvSpPr txBox="1"/>
              <p:nvPr/>
            </p:nvSpPr>
            <p:spPr>
              <a:xfrm flipV="1">
                <a:off x="19967841" y="19228393"/>
                <a:ext cx="41297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lang="en-US" sz="2800" b="1" dirty="0"/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029F6D2-6CA9-DCC0-9C6D-7349141A2397}"/>
                  </a:ext>
                </a:extLst>
              </p:cNvPr>
              <p:cNvSpPr txBox="1"/>
              <p:nvPr/>
            </p:nvSpPr>
            <p:spPr>
              <a:xfrm flipV="1">
                <a:off x="20443102" y="20872230"/>
                <a:ext cx="4645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:endParaRPr lang="en-US" sz="3600" b="1" dirty="0"/>
              </a:p>
            </p:txBody>
          </p:sp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ACB4713B-00FA-1A2F-DACA-16DB3D3DBD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004267" y="20314709"/>
                <a:ext cx="1828800" cy="1568535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048034-AFC6-BF84-EB07-C435B5B0F073}"/>
                  </a:ext>
                </a:extLst>
              </p:cNvPr>
              <p:cNvSpPr txBox="1"/>
              <p:nvPr/>
            </p:nvSpPr>
            <p:spPr>
              <a:xfrm>
                <a:off x="20861151" y="22026926"/>
                <a:ext cx="22517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/>
                  <a:t>See Rudolph &amp; Repenning (2006) DOI: 10.2307/3094889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0530B653-69A7-ADA5-6B25-E6934870AEE0}"/>
                  </a:ext>
                </a:extLst>
              </p:cNvPr>
              <p:cNvSpPr txBox="1"/>
              <p:nvPr/>
            </p:nvSpPr>
            <p:spPr>
              <a:xfrm>
                <a:off x="936478" y="17106569"/>
                <a:ext cx="5831337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Context-Dependent ‘physics’ of a crisis aggregated</a:t>
                </a:r>
                <a:endParaRPr lang="en-US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8B9DA372-28CD-1138-F9BB-E81B30A89CF8}"/>
                  </a:ext>
                </a:extLst>
              </p:cNvPr>
              <p:cNvSpPr txBox="1"/>
              <p:nvPr/>
            </p:nvSpPr>
            <p:spPr>
              <a:xfrm>
                <a:off x="945150" y="18276271"/>
                <a:ext cx="4644572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Focus of this model is on behavioral responses and feedback</a:t>
                </a: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18E0D5D-66AF-7D00-0F87-0BCE6EAEC0E3}"/>
                </a:ext>
              </a:extLst>
            </p:cNvPr>
            <p:cNvSpPr txBox="1"/>
            <p:nvPr/>
          </p:nvSpPr>
          <p:spPr>
            <a:xfrm>
              <a:off x="12444152" y="19561160"/>
              <a:ext cx="5064753" cy="14255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10000"/>
                </a:lnSpc>
              </a:pPr>
              <a:r>
                <a:rPr 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*Note: diagram uses visual language of compartmental models discussed in Sterman, J. D. (2000) “Business Dynamics-Systems Thinking and Modeling for a Complex World”. McGraw- Hill Higher Education. ISBN 0072311355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608A5C4-6926-7257-A6C9-CDBCF5E4E511}"/>
              </a:ext>
            </a:extLst>
          </p:cNvPr>
          <p:cNvGrpSpPr/>
          <p:nvPr/>
        </p:nvGrpSpPr>
        <p:grpSpPr>
          <a:xfrm>
            <a:off x="27280289" y="22464540"/>
            <a:ext cx="15728268" cy="10428258"/>
            <a:chOff x="24366980" y="22464540"/>
            <a:chExt cx="15728268" cy="10428258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5DCC88AF-7604-6512-1989-902B62490A3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366980" y="23726225"/>
              <a:ext cx="7315199" cy="4572000"/>
              <a:chOff x="3057519" y="857246"/>
              <a:chExt cx="5486411" cy="3429007"/>
            </a:xfrm>
          </p:grpSpPr>
          <p:pic>
            <p:nvPicPr>
              <p:cNvPr id="119" name="Picture 118" descr="Chart&#10;&#10;Description automatically generated">
                <a:extLst>
                  <a:ext uri="{FF2B5EF4-FFF2-40B4-BE49-F238E27FC236}">
                    <a16:creationId xmlns:a16="http://schemas.microsoft.com/office/drawing/2014/main" id="{39ED99BE-14F6-C045-1C0F-5C6D87D9F1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57519" y="857246"/>
                <a:ext cx="5486411" cy="3429007"/>
              </a:xfrm>
              <a:prstGeom prst="rect">
                <a:avLst/>
              </a:prstGeom>
            </p:spPr>
          </p:pic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575826B0-95A1-AD78-26B8-7DCAD3DBB650}"/>
                  </a:ext>
                </a:extLst>
              </p:cNvPr>
              <p:cNvSpPr/>
              <p:nvPr/>
            </p:nvSpPr>
            <p:spPr>
              <a:xfrm>
                <a:off x="4406900" y="1414780"/>
                <a:ext cx="3800475" cy="711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10" name="Picture 109" descr="Chart&#10;&#10;Description automatically generated">
              <a:extLst>
                <a:ext uri="{FF2B5EF4-FFF2-40B4-BE49-F238E27FC236}">
                  <a16:creationId xmlns:a16="http://schemas.microsoft.com/office/drawing/2014/main" id="{CA81CDBC-12A9-2168-A3AB-B78773BC5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721568" y="23726225"/>
              <a:ext cx="7315199" cy="4572000"/>
            </a:xfrm>
            <a:prstGeom prst="rect">
              <a:avLst/>
            </a:prstGeom>
          </p:spPr>
        </p:pic>
        <p:pic>
          <p:nvPicPr>
            <p:cNvPr id="111" name="Picture 110" descr="Chart, histogram&#10;&#10;Description automatically generated">
              <a:extLst>
                <a:ext uri="{FF2B5EF4-FFF2-40B4-BE49-F238E27FC236}">
                  <a16:creationId xmlns:a16="http://schemas.microsoft.com/office/drawing/2014/main" id="{44F44A93-9CE0-7D45-E552-4BEC96EE5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366980" y="28320798"/>
              <a:ext cx="7315199" cy="4572000"/>
            </a:xfrm>
            <a:prstGeom prst="rect">
              <a:avLst/>
            </a:prstGeom>
          </p:spPr>
        </p:pic>
        <p:sp>
          <p:nvSpPr>
            <p:cNvPr id="113" name="Content Placeholder 2">
              <a:extLst>
                <a:ext uri="{FF2B5EF4-FFF2-40B4-BE49-F238E27FC236}">
                  <a16:creationId xmlns:a16="http://schemas.microsoft.com/office/drawing/2014/main" id="{9B41EA6B-D287-B3ED-C67C-2A270B8549CB}"/>
                </a:ext>
              </a:extLst>
            </p:cNvPr>
            <p:cNvSpPr txBox="1">
              <a:spLocks/>
            </p:cNvSpPr>
            <p:nvPr/>
          </p:nvSpPr>
          <p:spPr>
            <a:xfrm>
              <a:off x="31855213" y="28629899"/>
              <a:ext cx="7911664" cy="3953798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1097280" indent="-1097280" algn="l" defTabSz="4389120" rtl="0" eaLnBrk="1" latinLnBrk="0" hangingPunct="1">
                <a:lnSpc>
                  <a:spcPct val="90000"/>
                </a:lnSpc>
                <a:spcBef>
                  <a:spcPts val="4800"/>
                </a:spcBef>
                <a:buFont typeface="Arial" panose="020B0604020202020204" pitchFamily="34" charset="0"/>
                <a:buChar char="•"/>
                <a:defRPr sz="13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291840" indent="-1097280" algn="l" defTabSz="4389120" rtl="0" eaLnBrk="1" latinLnBrk="0" hangingPunct="1">
                <a:lnSpc>
                  <a:spcPct val="90000"/>
                </a:lnSpc>
                <a:spcBef>
                  <a:spcPts val="2400"/>
                </a:spcBef>
                <a:buFont typeface="Arial" panose="020B0604020202020204" pitchFamily="34" charset="0"/>
                <a:buChar char="•"/>
                <a:defRPr sz="115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86400" indent="-1097280" algn="l" defTabSz="4389120" rtl="0" eaLnBrk="1" latinLnBrk="0" hangingPunct="1">
                <a:lnSpc>
                  <a:spcPct val="90000"/>
                </a:lnSpc>
                <a:spcBef>
                  <a:spcPts val="2400"/>
                </a:spcBef>
                <a:buFont typeface="Arial" panose="020B0604020202020204" pitchFamily="34" charset="0"/>
                <a:buChar char="•"/>
                <a:defRPr sz="9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680960" indent="-1097280" algn="l" defTabSz="4389120" rtl="0" eaLnBrk="1" latinLnBrk="0" hangingPunct="1">
                <a:lnSpc>
                  <a:spcPct val="90000"/>
                </a:lnSpc>
                <a:spcBef>
                  <a:spcPts val="2400"/>
                </a:spcBef>
                <a:buFont typeface="Arial" panose="020B0604020202020204" pitchFamily="34" charset="0"/>
                <a:buChar char="•"/>
                <a:defRPr sz="86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indent="-1097280" algn="l" defTabSz="4389120" rtl="0" eaLnBrk="1" latinLnBrk="0" hangingPunct="1">
                <a:lnSpc>
                  <a:spcPct val="90000"/>
                </a:lnSpc>
                <a:spcBef>
                  <a:spcPts val="2400"/>
                </a:spcBef>
                <a:buFont typeface="Arial" panose="020B0604020202020204" pitchFamily="34" charset="0"/>
                <a:buChar char="•"/>
                <a:defRPr sz="86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070080" indent="-1097280" algn="l" defTabSz="4389120" rtl="0" eaLnBrk="1" latinLnBrk="0" hangingPunct="1">
                <a:lnSpc>
                  <a:spcPct val="90000"/>
                </a:lnSpc>
                <a:spcBef>
                  <a:spcPts val="2400"/>
                </a:spcBef>
                <a:buFont typeface="Arial" panose="020B0604020202020204" pitchFamily="34" charset="0"/>
                <a:buChar char="•"/>
                <a:defRPr sz="86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264640" indent="-1097280" algn="l" defTabSz="4389120" rtl="0" eaLnBrk="1" latinLnBrk="0" hangingPunct="1">
                <a:lnSpc>
                  <a:spcPct val="90000"/>
                </a:lnSpc>
                <a:spcBef>
                  <a:spcPts val="2400"/>
                </a:spcBef>
                <a:buFont typeface="Arial" panose="020B0604020202020204" pitchFamily="34" charset="0"/>
                <a:buChar char="•"/>
                <a:defRPr sz="86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459200" indent="-1097280" algn="l" defTabSz="4389120" rtl="0" eaLnBrk="1" latinLnBrk="0" hangingPunct="1">
                <a:lnSpc>
                  <a:spcPct val="90000"/>
                </a:lnSpc>
                <a:spcBef>
                  <a:spcPts val="2400"/>
                </a:spcBef>
                <a:buFont typeface="Arial" panose="020B0604020202020204" pitchFamily="34" charset="0"/>
                <a:buChar char="•"/>
                <a:defRPr sz="86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653760" indent="-1097280" algn="l" defTabSz="4389120" rtl="0" eaLnBrk="1" latinLnBrk="0" hangingPunct="1">
                <a:lnSpc>
                  <a:spcPct val="90000"/>
                </a:lnSpc>
                <a:spcBef>
                  <a:spcPts val="2400"/>
                </a:spcBef>
                <a:buFont typeface="Arial" panose="020B0604020202020204" pitchFamily="34" charset="0"/>
                <a:buChar char="•"/>
                <a:defRPr sz="86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457200">
                <a:spcBef>
                  <a:spcPts val="600"/>
                </a:spcBef>
                <a:buNone/>
              </a:pPr>
              <a:r>
                <a:rPr lang="en-US" sz="3400" dirty="0">
                  <a:latin typeface="Arial Black" panose="020B0A04020102020204" pitchFamily="34" charset="0"/>
                  <a:cs typeface="Arial" panose="020B0604020202020204" pitchFamily="34" charset="0"/>
                </a:rPr>
                <a:t>Positive effect of calming mitigation lost when mitigation is totally ineffective</a:t>
              </a:r>
            </a:p>
            <a:p>
              <a:pPr marL="342900" indent="-342900" defTabSz="457200">
                <a:spcBef>
                  <a:spcPts val="600"/>
                </a:spcBef>
              </a:pPr>
              <a:r>
                <a:rPr lang="en-US" sz="3400" dirty="0">
                  <a:latin typeface="Arial" panose="020B0604020202020204" pitchFamily="34" charset="0"/>
                  <a:cs typeface="Arial" panose="020B0604020202020204" pitchFamily="34" charset="0"/>
                </a:rPr>
                <a:t>For very calming mitigation, can get ‘head in the sand’ outcome with negligible evacuation </a:t>
              </a:r>
            </a:p>
            <a:p>
              <a:pPr marL="342900" indent="-342900" defTabSz="457200">
                <a:spcBef>
                  <a:spcPts val="600"/>
                </a:spcBef>
              </a:pPr>
              <a:r>
                <a:rPr lang="en-US" sz="3400" b="1" dirty="0">
                  <a:latin typeface="Arial" panose="020B0604020202020204" pitchFamily="34" charset="0"/>
                  <a:cs typeface="Arial" panose="020B0604020202020204" pitchFamily="34" charset="0"/>
                </a:rPr>
                <a:t>This is ‘rearranging the deckchairs’</a:t>
              </a:r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AEE2F26F-C31E-74EB-9C11-BF39666370AB}"/>
                </a:ext>
              </a:extLst>
            </p:cNvPr>
            <p:cNvGrpSpPr/>
            <p:nvPr/>
          </p:nvGrpSpPr>
          <p:grpSpPr>
            <a:xfrm>
              <a:off x="24519380" y="22464540"/>
              <a:ext cx="15575868" cy="800219"/>
              <a:chOff x="276532" y="7959330"/>
              <a:chExt cx="15575868" cy="800219"/>
            </a:xfrm>
          </p:grpSpPr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E10CFB6B-8DEE-0B79-3548-C6F5D1C03AF0}"/>
                  </a:ext>
                </a:extLst>
              </p:cNvPr>
              <p:cNvSpPr txBox="1"/>
              <p:nvPr/>
            </p:nvSpPr>
            <p:spPr>
              <a:xfrm>
                <a:off x="723900" y="7959330"/>
                <a:ext cx="15128500" cy="800219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274320" rIns="274320" rtlCol="0">
                <a:spAutoFit/>
              </a:bodyPr>
              <a:lstStyle/>
              <a:p>
                <a:pPr defTabSz="4702588">
                  <a:defRPr/>
                </a:pPr>
                <a:r>
                  <a:rPr lang="en-US" sz="4600" b="1" dirty="0">
                    <a:solidFill>
                      <a:srgbClr val="6E4D99"/>
                    </a:solidFill>
                    <a:latin typeface="Futura LT" panose="02000503000000000000" pitchFamily="2" charset="0"/>
                    <a:ea typeface="FangSong" panose="020B0503020204020204" pitchFamily="49" charset="-122"/>
                    <a:cs typeface="Calibri" panose="020F0502020204030204" pitchFamily="34" charset="0"/>
                  </a:rPr>
                  <a:t>Marginally Effective vs Non-Effective Mitigation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72C8F1AD-0081-7ADA-C7D1-D91941238DDF}"/>
                  </a:ext>
                </a:extLst>
              </p:cNvPr>
              <p:cNvSpPr/>
              <p:nvPr/>
            </p:nvSpPr>
            <p:spPr bwMode="auto">
              <a:xfrm>
                <a:off x="276532" y="8036274"/>
                <a:ext cx="457200" cy="646331"/>
              </a:xfrm>
              <a:prstGeom prst="rect">
                <a:avLst/>
              </a:prstGeom>
              <a:solidFill>
                <a:srgbClr val="6E4D99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7037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en-US" sz="4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860733A-6057-51CD-D2B5-58373816888F}"/>
              </a:ext>
            </a:extLst>
          </p:cNvPr>
          <p:cNvGrpSpPr/>
          <p:nvPr/>
        </p:nvGrpSpPr>
        <p:grpSpPr>
          <a:xfrm>
            <a:off x="10730393" y="22464540"/>
            <a:ext cx="14582349" cy="10228756"/>
            <a:chOff x="8693384" y="22464540"/>
            <a:chExt cx="14582349" cy="10228756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3B227634-72B0-29B3-1EC0-7D78ED302D69}"/>
                </a:ext>
              </a:extLst>
            </p:cNvPr>
            <p:cNvGrpSpPr/>
            <p:nvPr/>
          </p:nvGrpSpPr>
          <p:grpSpPr>
            <a:xfrm>
              <a:off x="9404397" y="22464540"/>
              <a:ext cx="12199944" cy="800219"/>
              <a:chOff x="619432" y="7959330"/>
              <a:chExt cx="12199944" cy="800219"/>
            </a:xfrm>
          </p:grpSpPr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C7C1B11B-E771-A792-A519-6DEA92B290F6}"/>
                  </a:ext>
                </a:extLst>
              </p:cNvPr>
              <p:cNvSpPr txBox="1"/>
              <p:nvPr/>
            </p:nvSpPr>
            <p:spPr>
              <a:xfrm>
                <a:off x="1066800" y="7959330"/>
                <a:ext cx="11752576" cy="800219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274320" rIns="274320" rtlCol="0">
                <a:spAutoFit/>
              </a:bodyPr>
              <a:lstStyle/>
              <a:p>
                <a:pPr defTabSz="4702588">
                  <a:defRPr/>
                </a:pPr>
                <a:r>
                  <a:rPr lang="en-US" sz="4600" b="1" dirty="0">
                    <a:solidFill>
                      <a:srgbClr val="6E4D99"/>
                    </a:solidFill>
                    <a:latin typeface="Futura LT" panose="02000503000000000000" pitchFamily="2" charset="0"/>
                    <a:ea typeface="FangSong" panose="020B0503020204020204" pitchFamily="49" charset="-122"/>
                    <a:cs typeface="Calibri" panose="020F0502020204030204" pitchFamily="34" charset="0"/>
                  </a:rPr>
                  <a:t>Varying Effect of Viewing Mitigation</a:t>
                </a: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9BC4F60C-3CEE-404B-03CE-76EE0A93FE72}"/>
                  </a:ext>
                </a:extLst>
              </p:cNvPr>
              <p:cNvSpPr/>
              <p:nvPr/>
            </p:nvSpPr>
            <p:spPr bwMode="auto">
              <a:xfrm>
                <a:off x="619432" y="8036274"/>
                <a:ext cx="457200" cy="646331"/>
              </a:xfrm>
              <a:prstGeom prst="rect">
                <a:avLst/>
              </a:prstGeom>
              <a:solidFill>
                <a:srgbClr val="6E4D99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7037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en-US" sz="4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132" name="Picture 131" descr="Chart, histogram&#10;&#10;Description automatically generated">
              <a:extLst>
                <a:ext uri="{FF2B5EF4-FFF2-40B4-BE49-F238E27FC236}">
                  <a16:creationId xmlns:a16="http://schemas.microsoft.com/office/drawing/2014/main" id="{EA99112B-5F72-A462-B095-F33185EB9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693384" y="23473254"/>
              <a:ext cx="7315199" cy="4572000"/>
            </a:xfrm>
            <a:prstGeom prst="rect">
              <a:avLst/>
            </a:prstGeom>
          </p:spPr>
        </p:pic>
        <p:pic>
          <p:nvPicPr>
            <p:cNvPr id="133" name="Picture 132" descr="Chart&#10;&#10;Description automatically generated">
              <a:extLst>
                <a:ext uri="{FF2B5EF4-FFF2-40B4-BE49-F238E27FC236}">
                  <a16:creationId xmlns:a16="http://schemas.microsoft.com/office/drawing/2014/main" id="{29EE6447-CFF8-64E5-149C-0B4F01AB7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5960534" y="23473254"/>
              <a:ext cx="7315199" cy="4572000"/>
            </a:xfrm>
            <a:prstGeom prst="rect">
              <a:avLst/>
            </a:prstGeom>
          </p:spPr>
        </p:pic>
        <p:pic>
          <p:nvPicPr>
            <p:cNvPr id="134" name="Picture 133" descr="Chart&#10;&#10;Description automatically generated">
              <a:extLst>
                <a:ext uri="{FF2B5EF4-FFF2-40B4-BE49-F238E27FC236}">
                  <a16:creationId xmlns:a16="http://schemas.microsoft.com/office/drawing/2014/main" id="{3D2C4FD9-9E9F-6862-CF71-64C26BA65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693384" y="28121296"/>
              <a:ext cx="7315199" cy="4572000"/>
            </a:xfrm>
            <a:prstGeom prst="rect">
              <a:avLst/>
            </a:prstGeom>
          </p:spPr>
        </p:pic>
        <p:pic>
          <p:nvPicPr>
            <p:cNvPr id="135" name="Picture 134" descr="Chart&#10;&#10;Description automatically generated">
              <a:extLst>
                <a:ext uri="{FF2B5EF4-FFF2-40B4-BE49-F238E27FC236}">
                  <a16:creationId xmlns:a16="http://schemas.microsoft.com/office/drawing/2014/main" id="{7D28AC9C-E93A-B1E3-7EB6-7F8AC1E3D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960534" y="28121296"/>
              <a:ext cx="7315199" cy="45720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122424-23D3-96AE-7620-D22423089083}"/>
              </a:ext>
            </a:extLst>
          </p:cNvPr>
          <p:cNvGrpSpPr/>
          <p:nvPr/>
        </p:nvGrpSpPr>
        <p:grpSpPr>
          <a:xfrm>
            <a:off x="882643" y="22096190"/>
            <a:ext cx="8054660" cy="10357715"/>
            <a:chOff x="293434" y="22096190"/>
            <a:chExt cx="8054660" cy="10357715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8AA363C2-EA01-8550-6108-CA9871610382}"/>
                </a:ext>
              </a:extLst>
            </p:cNvPr>
            <p:cNvGrpSpPr/>
            <p:nvPr/>
          </p:nvGrpSpPr>
          <p:grpSpPr>
            <a:xfrm>
              <a:off x="886467" y="22096190"/>
              <a:ext cx="7461627" cy="1508105"/>
              <a:chOff x="619432" y="7959330"/>
              <a:chExt cx="7461627" cy="1508105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9AFA58B9-81BB-BB63-3E2D-B6417DD32FFA}"/>
                  </a:ext>
                </a:extLst>
              </p:cNvPr>
              <p:cNvSpPr txBox="1"/>
              <p:nvPr/>
            </p:nvSpPr>
            <p:spPr>
              <a:xfrm>
                <a:off x="1066801" y="7959330"/>
                <a:ext cx="7014258" cy="1508105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274320" rIns="274320" rtlCol="0">
                <a:spAutoFit/>
              </a:bodyPr>
              <a:lstStyle/>
              <a:p>
                <a:pPr defTabSz="4702588">
                  <a:defRPr/>
                </a:pPr>
                <a:r>
                  <a:rPr lang="en-US" sz="4600" b="1" dirty="0">
                    <a:solidFill>
                      <a:srgbClr val="6E4D99"/>
                    </a:solidFill>
                    <a:latin typeface="Futura LT" panose="02000503000000000000" pitchFamily="2" charset="0"/>
                    <a:ea typeface="FangSong" panose="020B0503020204020204" pitchFamily="49" charset="-122"/>
                    <a:cs typeface="Calibri" panose="020F0502020204030204" pitchFamily="34" charset="0"/>
                  </a:rPr>
                  <a:t>Varying Crisis Progression Rate</a:t>
                </a:r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B5A311B0-EDFA-755E-87D4-FD18502ADC9B}"/>
                  </a:ext>
                </a:extLst>
              </p:cNvPr>
              <p:cNvSpPr/>
              <p:nvPr/>
            </p:nvSpPr>
            <p:spPr bwMode="auto">
              <a:xfrm>
                <a:off x="619432" y="8417274"/>
                <a:ext cx="457200" cy="646331"/>
              </a:xfrm>
              <a:prstGeom prst="rect">
                <a:avLst/>
              </a:prstGeom>
              <a:solidFill>
                <a:srgbClr val="6E4D99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7037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en-US" sz="4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140" name="Picture 139" descr="Chart, histogram&#10;&#10;Description automatically generated">
              <a:extLst>
                <a:ext uri="{FF2B5EF4-FFF2-40B4-BE49-F238E27FC236}">
                  <a16:creationId xmlns:a16="http://schemas.microsoft.com/office/drawing/2014/main" id="{1757EE42-CED5-83D0-8F50-598C5E225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93434" y="23537798"/>
              <a:ext cx="7315200" cy="4572000"/>
            </a:xfrm>
            <a:prstGeom prst="rect">
              <a:avLst/>
            </a:prstGeom>
          </p:spPr>
        </p:pic>
        <p:pic>
          <p:nvPicPr>
            <p:cNvPr id="141" name="Picture 140" descr="Chart&#10;&#10;Description automatically generated">
              <a:extLst>
                <a:ext uri="{FF2B5EF4-FFF2-40B4-BE49-F238E27FC236}">
                  <a16:creationId xmlns:a16="http://schemas.microsoft.com/office/drawing/2014/main" id="{8981DF12-F526-B41F-C144-86EDD9865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93435" y="27881905"/>
              <a:ext cx="7315199" cy="4572000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AEF5FC8-2C6C-392F-DFE1-934FA1E2668D}"/>
              </a:ext>
            </a:extLst>
          </p:cNvPr>
          <p:cNvSpPr txBox="1"/>
          <p:nvPr/>
        </p:nvSpPr>
        <p:spPr>
          <a:xfrm>
            <a:off x="25335472" y="5690943"/>
            <a:ext cx="729055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Futura LT" panose="02000503000000000000" pitchFamily="2" charset="0"/>
              </a:rPr>
              <a:t>Model Files and Additional Documentation at:</a:t>
            </a:r>
          </a:p>
          <a:p>
            <a:pPr algn="ctr"/>
            <a:r>
              <a:rPr lang="en-US" sz="3200" b="1" dirty="0">
                <a:latin typeface="Futura LT" panose="02000503000000000000" pitchFamily="2" charset="0"/>
              </a:rPr>
              <a:t>https://github.com/jpain3/</a:t>
            </a:r>
            <a:br>
              <a:rPr lang="en-US" sz="3200" b="1" dirty="0">
                <a:latin typeface="Futura LT" panose="02000503000000000000" pitchFamily="2" charset="0"/>
              </a:rPr>
            </a:br>
            <a:r>
              <a:rPr lang="en-US" sz="3200" b="1" dirty="0">
                <a:latin typeface="Futura LT" panose="02000503000000000000" pitchFamily="2" charset="0"/>
              </a:rPr>
              <a:t>Rearranging-the-Deck-Chairs</a:t>
            </a:r>
          </a:p>
        </p:txBody>
      </p:sp>
    </p:spTree>
    <p:extLst>
      <p:ext uri="{BB962C8B-B14F-4D97-AF65-F5344CB8AC3E}">
        <p14:creationId xmlns:p14="http://schemas.microsoft.com/office/powerpoint/2010/main" val="197150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424</Words>
  <Application>Microsoft Office PowerPoint</Application>
  <PresentationFormat>Custom</PresentationFormat>
  <Paragraphs>38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Futura LT</vt:lpstr>
      <vt:lpstr>Arial Black</vt:lpstr>
      <vt:lpstr>Calibri</vt:lpstr>
      <vt:lpstr>Calibri Light</vt:lpstr>
      <vt:lpstr>Office Theme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SJDM 2022 Poster - Modeling Dynamic Supply Chains</dc:title>
  <dc:creator/>
  <cp:lastModifiedBy/>
  <cp:revision>1</cp:revision>
  <dcterms:created xsi:type="dcterms:W3CDTF">2022-01-12T20:28:31Z</dcterms:created>
  <dcterms:modified xsi:type="dcterms:W3CDTF">2022-06-30T18:36:06Z</dcterms:modified>
</cp:coreProperties>
</file>